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9" r:id="rId5"/>
    <p:sldId id="286" r:id="rId6"/>
    <p:sldId id="290" r:id="rId7"/>
    <p:sldId id="293" r:id="rId8"/>
    <p:sldId id="294" r:id="rId9"/>
    <p:sldId id="295" r:id="rId10"/>
    <p:sldId id="270" r:id="rId11"/>
    <p:sldId id="296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268" r:id="rId23"/>
    <p:sldId id="292" r:id="rId24"/>
    <p:sldId id="271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2E-4A67-ABB7-DD78A2E787C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2E-4A67-ABB7-DD78A2E787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2E-4A67-ABB7-DD78A2E787CE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2E-4A67-ABB7-DD78A2E787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E-4A67-ABB7-DD78A2E78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E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87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43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30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1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0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43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15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74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4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7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4/30/2023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1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pauldunay.com/is-sentiment-making-brands-stupid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SENTIMENTAL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221162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500" b="1" i="1" spc="65" dirty="0">
                <a:solidFill>
                  <a:schemeClr val="accent1"/>
                </a:solidFill>
                <a:cs typeface="Arial"/>
              </a:rPr>
              <a:t>of tweets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Removing punctuations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3E541-3E75-DDB5-DD7B-F07D1B6BB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02"/>
          <a:stretch/>
        </p:blipFill>
        <p:spPr>
          <a:xfrm>
            <a:off x="838200" y="1690688"/>
            <a:ext cx="10359887" cy="41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0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Removing stop words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20EB2-A5EC-E274-C02C-7E94E9E9D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967"/>
            <a:ext cx="7735380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0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Tokenization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F9259-C5CE-B9B0-6407-340626C7E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90418"/>
            <a:ext cx="7945647" cy="45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85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Lemmatization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B1C9E-1BF9-189A-5C10-D3724A81A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187" y="1482771"/>
            <a:ext cx="10426614" cy="41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0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Exploratory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C29C6-5A70-C391-626A-FCF570D9A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6810"/>
            <a:ext cx="8283075" cy="48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17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(positive sentiments)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63AE14-B06D-3EEE-DBE4-20AE2076F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418062"/>
            <a:ext cx="9397621" cy="28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5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8B75F-C017-AB1A-6120-9E6A7542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D033F-C7D6-24C7-4FB0-92F61D2AA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2" y="121486"/>
            <a:ext cx="10408355" cy="66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6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(negative sentiments)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1ACE8-9BB7-B31F-1701-76B1906F2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296042" cy="30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7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C29B3-9E7F-A8A0-EF06-9A6159C5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EBF4B-3519-9633-8E8F-9255E4A2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9" y="0"/>
            <a:ext cx="10800822" cy="68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8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 descr="Blue circle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August Bergquist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Manager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4745831" y="5628583"/>
            <a:ext cx="2700338" cy="738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Victoria Lindqvist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Owner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Allan Matson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Key employee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124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3" name="Picture Placeholder 52" descr="A man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Picture Placeholder 60" descr="A man">
            <a:extLst>
              <a:ext uri="{FF2B5EF4-FFF2-40B4-BE49-F238E27FC236}">
                <a16:creationId xmlns:a16="http://schemas.microsoft.com/office/drawing/2014/main" id="{FF5F0811-386E-4C21-BC9F-29D6AEEA7A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5572" y="2196083"/>
            <a:ext cx="2414016" cy="2414016"/>
          </a:xfrm>
        </p:spPr>
      </p:pic>
      <p:sp>
        <p:nvSpPr>
          <p:cNvPr id="29" name="Oval 28" descr="Beige circl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Placeholder 56" descr="A woman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-9072"/>
            <a:ext cx="8544609" cy="693022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6692348" y="1692008"/>
            <a:ext cx="5499652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852511" y="2331086"/>
            <a:ext cx="2511153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AIM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7873437" y="3055676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7239597" y="3308976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Understanding the user sentiments from twitter comments.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04028-EA1B-F1E4-EFD8-10254B132C9B}"/>
              </a:ext>
            </a:extLst>
          </p:cNvPr>
          <p:cNvSpPr txBox="1"/>
          <p:nvPr/>
        </p:nvSpPr>
        <p:spPr>
          <a:xfrm>
            <a:off x="0" y="6690316"/>
            <a:ext cx="6991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900" dirty="0">
                <a:hlinkClick r:id="rId4" tooltip="http://pauldunay.com/is-sentiment-making-brands-stupid/"/>
              </a:rPr>
              <a:t>This Photo</a:t>
            </a:r>
            <a:r>
              <a:rPr lang="en-KE" sz="900" dirty="0"/>
              <a:t> by Unknown Author is licensed under </a:t>
            </a:r>
            <a:r>
              <a:rPr lang="en-KE" sz="900" dirty="0">
                <a:hlinkClick r:id="rId5" tooltip="https://creativecommons.org/licenses/by/3.0/"/>
              </a:rPr>
              <a:t>CC BY</a:t>
            </a:r>
            <a:endParaRPr lang="en-KE" sz="900" dirty="0"/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14045329"/>
              </p:ext>
            </p:extLst>
          </p:nvPr>
        </p:nvGraphicFramePr>
        <p:xfrm>
          <a:off x="859454" y="2544763"/>
          <a:ext cx="10473092" cy="15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20,807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$183B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12%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$50,000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6096000" y="4101403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583907" y="4487445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MAJOR</a:t>
            </a:r>
            <a:br>
              <a:rPr lang="en-US" dirty="0"/>
            </a:br>
            <a:r>
              <a:rPr lang="en-US" dirty="0"/>
              <a:t>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4" y="1769168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Home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1713834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3044476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3099022"/>
            <a:ext cx="4531709" cy="143123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Online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558201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4627654"/>
            <a:ext cx="4672463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Discount Provider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REQUIRED FUNDING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Oval 5" descr="White circle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0" name="Content Placeholder 24" descr="Chart">
            <a:extLst>
              <a:ext uri="{FF2B5EF4-FFF2-40B4-BE49-F238E27FC236}">
                <a16:creationId xmlns:a16="http://schemas.microsoft.com/office/drawing/2014/main" id="{4AF4332F-83BC-4DC5-9516-227508BC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110577"/>
              </p:ext>
            </p:extLst>
          </p:nvPr>
        </p:nvGraphicFramePr>
        <p:xfrm>
          <a:off x="2520157" y="1699285"/>
          <a:ext cx="7151687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bject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187353" y="2469616"/>
            <a:ext cx="150114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 INVESTOR</a:t>
            </a:r>
          </a:p>
          <a:p>
            <a:pPr marL="12700" algn="r"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443DAA2-8BB3-4983-BE18-DE25682FF713}"/>
              </a:ext>
            </a:extLst>
          </p:cNvPr>
          <p:cNvSpPr txBox="1"/>
          <p:nvPr/>
        </p:nvSpPr>
        <p:spPr>
          <a:xfrm>
            <a:off x="1503507" y="4946920"/>
            <a:ext cx="161033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BANK</a:t>
            </a: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8977095" y="4946920"/>
            <a:ext cx="1711398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OWNER EQUITY</a:t>
            </a:r>
          </a:p>
          <a:p>
            <a:pPr marL="12700" algn="r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503507" y="2469616"/>
            <a:ext cx="1793571" cy="68223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</a:t>
            </a:r>
            <a:r>
              <a:rPr lang="en-US" sz="1400" i="1" spc="-15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1400" i="1" spc="20" dirty="0">
                <a:solidFill>
                  <a:schemeClr val="bg2"/>
                </a:solidFill>
                <a:cs typeface="Arial"/>
              </a:rPr>
              <a:t>INVESTMENT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cs typeface="Avenir Black"/>
              </a:rPr>
              <a:t>$XXXXX</a:t>
            </a:r>
            <a:endParaRPr lang="en-U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Straight Connector 14" descr="White line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ABF823CE-8F30-44E8-A4F3-B87E440DA298}"/>
              </a:ext>
            </a:extLst>
          </p:cNvPr>
          <p:cNvCxnSpPr>
            <a:cxnSpLocks/>
          </p:cNvCxnSpPr>
          <p:nvPr/>
        </p:nvCxnSpPr>
        <p:spPr>
          <a:xfrm>
            <a:off x="3255441" y="5406326"/>
            <a:ext cx="14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White line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796186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White line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7680960" y="5406326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Mirjam</a:t>
            </a:r>
            <a:r>
              <a:rPr lang="en-US" sz="2500" b="1" i="1" spc="14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nilsson@example.com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Loading and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F2595-6B2A-EC87-6BE0-5114CFC3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" y="1357023"/>
            <a:ext cx="1189838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36CAA-7EBC-A664-F198-C493DFA4D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86954" cy="4877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10F518-F8FC-5E9E-A0C1-EF704793D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74" y="1643056"/>
            <a:ext cx="6268325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3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6148A-8275-319A-1964-6AB395CDD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861"/>
            <a:ext cx="12192000" cy="53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5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541B8-5DEF-3AB3-9C70-6E934A03D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7547"/>
            <a:ext cx="839269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4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8"/>
            <a:ext cx="2983732" cy="210138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Tokenization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This refers to splitting up a larger body of text into paragraphs and words. These broken pieces are called tokens ( word token or sentence tokens). They help in understanding the context and create a vocabulary.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Removing punctuations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For most NLP problems, punctuations do not provide additional language information and are generally removed.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 Pre-processing steps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Lower casing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Transforming the tweets into lowercase to maintain a consistent flow during the NLP tasks and text mining.</a:t>
            </a:r>
            <a:endParaRPr lang="en-US" sz="18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Lemmatization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The process of reducing a word to its stem by utilizing linguistic analysis of the word.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4" y="3849456"/>
            <a:ext cx="3259789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Removing stop words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Stop words are English words that do not add much meaning to a sentence. They are removed as they do not add value to the analysis.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Removing hyperlinks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They are very common in tweets and don't add any additional information as per our problem statement of sentiment analysis.</a:t>
            </a: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Lower casing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312B1-1EC8-8787-225B-7A55857C3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5" y="1690687"/>
            <a:ext cx="11264815" cy="40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5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Removing Hyperlinks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 flipV="1">
            <a:off x="927186" y="1272209"/>
            <a:ext cx="6812083" cy="74601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A94F9-71C5-E534-F958-52102E86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7"/>
            <a:ext cx="10373139" cy="41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06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49</TotalTime>
  <Words>403</Words>
  <Application>Microsoft Office PowerPoint</Application>
  <PresentationFormat>Widescreen</PresentationFormat>
  <Paragraphs>122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</vt:lpstr>
      <vt:lpstr>Calibri</vt:lpstr>
      <vt:lpstr>Gill Sans MT</vt:lpstr>
      <vt:lpstr>Office Theme</vt:lpstr>
      <vt:lpstr>SENTIMENTAL ANALYSIS</vt:lpstr>
      <vt:lpstr>AIM</vt:lpstr>
      <vt:lpstr>Data Loading and Pre-processing</vt:lpstr>
      <vt:lpstr>Exploratory Data Analysis</vt:lpstr>
      <vt:lpstr>Visualization</vt:lpstr>
      <vt:lpstr>Text pre-processing</vt:lpstr>
      <vt:lpstr>Text Pre-processing steps</vt:lpstr>
      <vt:lpstr>Lower casing</vt:lpstr>
      <vt:lpstr>Removing Hyperlinks</vt:lpstr>
      <vt:lpstr>Removing punctuations</vt:lpstr>
      <vt:lpstr>Removing stop words</vt:lpstr>
      <vt:lpstr>Tokenization</vt:lpstr>
      <vt:lpstr>Lemmatization</vt:lpstr>
      <vt:lpstr>Text Exploratory Analysis</vt:lpstr>
      <vt:lpstr>Word Cloud (positive sentiments)</vt:lpstr>
      <vt:lpstr>PowerPoint Presentation</vt:lpstr>
      <vt:lpstr>Word Cloud (negative sentiments)</vt:lpstr>
      <vt:lpstr>PowerPoint Presentation</vt:lpstr>
      <vt:lpstr>THE TEAM</vt:lpstr>
      <vt:lpstr>Text Outlook</vt:lpstr>
      <vt:lpstr>MAJOR COMPETITORS</vt:lpstr>
      <vt:lpstr>REQUIRED FUNDING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SENTIMENTAL ANALYSIS</dc:title>
  <dc:creator>Grace Gitome</dc:creator>
  <cp:lastModifiedBy>Grace Gitome</cp:lastModifiedBy>
  <cp:revision>2</cp:revision>
  <dcterms:created xsi:type="dcterms:W3CDTF">2023-04-30T16:34:14Z</dcterms:created>
  <dcterms:modified xsi:type="dcterms:W3CDTF">2023-04-30T17:24:12Z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